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Proxima Nova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roximaNova-bold.fntdata"/><Relationship Id="rId25" Type="http://schemas.openxmlformats.org/officeDocument/2006/relationships/font" Target="fonts/ProximaNova-regular.fntdata"/><Relationship Id="rId28" Type="http://schemas.openxmlformats.org/officeDocument/2006/relationships/font" Target="fonts/ProximaNova-boldItalic.fntdata"/><Relationship Id="rId27" Type="http://schemas.openxmlformats.org/officeDocument/2006/relationships/font" Target="fonts/ProximaNova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98dc120c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98dc120c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98dc120c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98dc120c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be30097c6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be30097c6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e30097c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e30097c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be30097c6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be30097c6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be30097c6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be30097c6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be30097c6b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be30097c6b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be30097c6b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be30097c6b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e30097cd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e30097cd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be30097cd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be30097cd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be30097c6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be30097c6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be30097cd7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be30097cd7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93fe75505_0_9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b93fe75505_0_9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be30097c6b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be30097c6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e30097c6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e30097c6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bd3700981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bd3700981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bd370098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bd370098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be30097c6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be30097c6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e30097c6b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e30097c6b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hyperlink" Target="https://emojipedia.org/backhand-index-pointing-left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hyperlink" Target="https://emojipedia.org/backhand-index-pointing-left/" TargetMode="External"/><Relationship Id="rId7" Type="http://schemas.openxmlformats.org/officeDocument/2006/relationships/hyperlink" Target="https://emojipedia.org/backhand-index-pointing-left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Javascript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Day 3  - </a:t>
            </a:r>
            <a:r>
              <a:rPr lang="en" sz="2000"/>
              <a:t>Js Prototypes, Inheritance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What is an Inheritance?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405050" y="1632600"/>
            <a:ext cx="8479800" cy="9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945">
                <a:solidFill>
                  <a:srgbClr val="212121"/>
                </a:solidFill>
                <a:highlight>
                  <a:srgbClr val="FFFFFF"/>
                </a:highlight>
              </a:rPr>
              <a:t>One object gets access to properties and methods of other object.</a:t>
            </a:r>
            <a:endParaRPr sz="1945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945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rPr lang="en" sz="1945">
                <a:solidFill>
                  <a:srgbClr val="212121"/>
                </a:solidFill>
                <a:highlight>
                  <a:srgbClr val="FFFFFF"/>
                </a:highlight>
              </a:rPr>
              <a:t>Js has Prototypal Inheritance.</a:t>
            </a:r>
            <a:endParaRPr sz="1945">
              <a:solidFill>
                <a:srgbClr val="212121"/>
              </a:solidFill>
              <a:highlight>
                <a:srgbClr val="FFFFFF"/>
              </a:highlight>
            </a:endParaRPr>
          </a:p>
        </p:txBody>
      </p:sp>
      <p:sp>
        <p:nvSpPr>
          <p:cNvPr id="119" name="Google Shape;119;p22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>
                <a:highlight>
                  <a:schemeClr val="accent6"/>
                </a:highlight>
              </a:rPr>
              <a:t>We can use Js </a:t>
            </a:r>
            <a:r>
              <a:rPr lang="en" sz="1760">
                <a:solidFill>
                  <a:srgbClr val="000000"/>
                </a:solidFill>
                <a:highlight>
                  <a:schemeClr val="accent6"/>
                </a:highlight>
              </a:rPr>
              <a:t>Prototypal inheritance </a:t>
            </a:r>
            <a:r>
              <a:rPr lang="en" sz="2120">
                <a:highlight>
                  <a:schemeClr val="accent6"/>
                </a:highlight>
              </a:rPr>
              <a:t>in two ways:</a:t>
            </a:r>
            <a:endParaRPr sz="2120">
              <a:highlight>
                <a:schemeClr val="accent6"/>
              </a:highlight>
            </a:endParaRPr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3999900" cy="16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289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85"/>
              <a:buAutoNum type="arabicPeriod"/>
            </a:pPr>
            <a:r>
              <a:rPr b="1" lang="en" sz="1485"/>
              <a:t>Function Constructors</a:t>
            </a:r>
            <a:endParaRPr b="1" sz="148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lang="en" sz="1485"/>
              <a:t>    Person.prototype.showName=function () {</a:t>
            </a:r>
            <a:endParaRPr sz="148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lang="en" sz="1485"/>
              <a:t>     console.log( this.name )</a:t>
            </a:r>
            <a:endParaRPr sz="148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lang="en" sz="1485"/>
              <a:t>}</a:t>
            </a:r>
            <a:endParaRPr sz="148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485"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464100" y="3037600"/>
            <a:ext cx="3999900" cy="16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2. Object.create() method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</a:t>
            </a:r>
            <a:r>
              <a:rPr lang="en"/>
              <a:t>v</a:t>
            </a:r>
            <a:r>
              <a:rPr lang="en"/>
              <a:t>ar a = Object.create(b)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hasOwnProperty()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441525" y="1453450"/>
            <a:ext cx="8479800" cy="9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0424E"/>
                </a:solidFill>
                <a:highlight>
                  <a:srgbClr val="FFFFFF"/>
                </a:highlight>
              </a:rPr>
              <a:t>The hasOwnProperty() method in JavaScript is used to check whether the object has the specified property as its own property. </a:t>
            </a:r>
            <a:endParaRPr sz="1600">
              <a:solidFill>
                <a:srgbClr val="4042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042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0424E"/>
                </a:solidFill>
                <a:highlight>
                  <a:srgbClr val="FFFFFF"/>
                </a:highlight>
              </a:rPr>
              <a:t>This is useful for checking if the object has inherited the property rather than being it’s own.</a:t>
            </a:r>
            <a:endParaRPr sz="1600">
              <a:solidFill>
                <a:srgbClr val="40424E"/>
              </a:solidFill>
              <a:highlight>
                <a:srgbClr val="FFFFFF"/>
              </a:highlight>
            </a:endParaRPr>
          </a:p>
          <a:p>
            <a:pPr indent="0" lvl="0" marL="190500" marR="1905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solidFill>
                <a:srgbClr val="40424E"/>
              </a:solidFill>
              <a:highlight>
                <a:srgbClr val="FFFFFF"/>
              </a:highlight>
            </a:endParaRPr>
          </a:p>
          <a:p>
            <a:pPr indent="0" lvl="0" marL="0" marR="1905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i="1" lang="en" sz="1500">
                <a:solidFill>
                  <a:srgbClr val="000000"/>
                </a:solidFill>
              </a:rPr>
              <a:t>object.hasOwnProperty( prop )</a:t>
            </a:r>
            <a:endParaRPr b="1" i="1"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8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</p:txBody>
      </p:sp>
      <p:sp>
        <p:nvSpPr>
          <p:cNvPr id="133" name="Google Shape;133;p24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423300" y="2018875"/>
            <a:ext cx="8479800" cy="18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61">
                <a:solidFill>
                  <a:srgbClr val="000000"/>
                </a:solidFill>
              </a:rPr>
              <a:t>Everything in Js is an Object!</a:t>
            </a:r>
            <a:endParaRPr sz="3962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ct val="76286"/>
              <a:buNone/>
            </a:pPr>
            <a:r>
              <a:t/>
            </a:r>
            <a:endParaRPr sz="1117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423300" y="2018875"/>
            <a:ext cx="8479800" cy="18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744">
                <a:solidFill>
                  <a:srgbClr val="000000"/>
                </a:solidFill>
                <a:highlight>
                  <a:schemeClr val="accent6"/>
                </a:highlight>
              </a:rPr>
              <a:t>What that means is, Js has an object as its base prototype</a:t>
            </a:r>
            <a:r>
              <a:rPr lang="en" sz="1744">
                <a:solidFill>
                  <a:srgbClr val="000000"/>
                </a:solidFill>
              </a:rPr>
              <a:t>. From that, it creates other data types and methods that we can use on them.</a:t>
            </a:r>
            <a:endParaRPr sz="1744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744">
                <a:solidFill>
                  <a:srgbClr val="000000"/>
                </a:solidFill>
              </a:rPr>
              <a:t>It’s just how Js was decided to be built. </a:t>
            </a:r>
            <a:endParaRPr sz="1744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744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SzPts val="341"/>
              <a:buNone/>
            </a:pPr>
            <a:r>
              <a:t/>
            </a:r>
            <a:endParaRPr sz="1744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SzPts val="341"/>
              <a:buNone/>
            </a:pPr>
            <a:r>
              <a:t/>
            </a:r>
            <a:endParaRPr sz="1744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75000"/>
              </a:lnSpc>
              <a:spcBef>
                <a:spcPts val="1200"/>
              </a:spcBef>
              <a:spcAft>
                <a:spcPts val="1200"/>
              </a:spcAft>
              <a:buSzPts val="341"/>
              <a:buNone/>
            </a:pPr>
            <a:r>
              <a:t/>
            </a:r>
            <a:endParaRPr sz="1047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Objects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441525" y="1453450"/>
            <a:ext cx="8479800" cy="9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var o = {a: 1};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newly created object o has Object.prototype as its Prototype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So o inherits hasOwnProperty from Object.prototype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Object.prototype has null as its prototype.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152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b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---&gt; Object.prototype ---&gt; null</a:t>
            </a:r>
            <a:endParaRPr b="1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2345">
              <a:solidFill>
                <a:srgbClr val="000000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2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functions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156" name="Google Shape;156;p28"/>
          <p:cNvSpPr txBox="1"/>
          <p:nvPr>
            <p:ph idx="1" type="body"/>
          </p:nvPr>
        </p:nvSpPr>
        <p:spPr>
          <a:xfrm>
            <a:off x="441525" y="1453450"/>
            <a:ext cx="8479800" cy="9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function bark() {</a:t>
            </a:r>
            <a:endParaRPr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return 2;</a:t>
            </a:r>
            <a:endParaRPr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Functions inherit from Function.prototype</a:t>
            </a:r>
            <a:endParaRPr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"/>
              <a:buAutoNum type="arabicPeriod"/>
            </a:pPr>
            <a:r>
              <a:rPr lang="en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(which has methods call, bind, etc.)</a:t>
            </a:r>
            <a:endParaRPr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152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"/>
              <a:buAutoNum type="arabicPeriod"/>
            </a:pPr>
            <a:r>
              <a:rPr b="1" lang="en" sz="13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 ---&gt; Function ---&gt; Object ---&gt; null</a:t>
            </a:r>
            <a:endParaRPr b="1" sz="13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28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Array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163" name="Google Shape;163;p29"/>
          <p:cNvSpPr txBox="1"/>
          <p:nvPr>
            <p:ph idx="1" type="body"/>
          </p:nvPr>
        </p:nvSpPr>
        <p:spPr>
          <a:xfrm>
            <a:off x="441525" y="1453450"/>
            <a:ext cx="8479800" cy="9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var cities = ['Pune', 'Mumbai', 'Delhi'];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Arrays inherit from Array.prototype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(which has methods indexOf, length, push etc.)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prototype chain looks like: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152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AutoNum type="arabicPeriod"/>
            </a:pPr>
            <a:r>
              <a:rPr b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 ---&gt; Array.prototype ---&gt; Object.prototype ---&gt; null</a:t>
            </a:r>
            <a:endParaRPr b="1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p29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/>
        </p:nvSpPr>
        <p:spPr>
          <a:xfrm>
            <a:off x="3312225" y="2100000"/>
            <a:ext cx="3241500" cy="43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Let’s Recap</a:t>
            </a:r>
            <a:endParaRPr sz="2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/>
          <p:nvPr/>
        </p:nvSpPr>
        <p:spPr>
          <a:xfrm>
            <a:off x="583250" y="800725"/>
            <a:ext cx="7453500" cy="43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roxima Nova"/>
                <a:ea typeface="Proxima Nova"/>
                <a:cs typeface="Proxima Nova"/>
                <a:sym typeface="Proxima Nova"/>
              </a:rPr>
              <a:t>Prototype </a:t>
            </a:r>
            <a:r>
              <a:rPr lang="en" sz="2700"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5" name="Google Shape;17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8275" y="1385663"/>
            <a:ext cx="4762500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423300" y="2018875"/>
            <a:ext cx="8479800" cy="18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61">
                <a:solidFill>
                  <a:srgbClr val="000000"/>
                </a:solidFill>
              </a:rPr>
              <a:t>Our goal today is, understanding what prototype means in a real world and then </a:t>
            </a:r>
            <a:r>
              <a:rPr lang="en" sz="2861">
                <a:solidFill>
                  <a:srgbClr val="000000"/>
                </a:solidFill>
                <a:highlight>
                  <a:schemeClr val="accent6"/>
                </a:highlight>
              </a:rPr>
              <a:t>connecting that knowledge</a:t>
            </a:r>
            <a:r>
              <a:rPr lang="en" sz="2861">
                <a:solidFill>
                  <a:srgbClr val="000000"/>
                </a:solidFill>
              </a:rPr>
              <a:t> with how Js works.</a:t>
            </a:r>
            <a:endParaRPr sz="3962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ct val="76286"/>
              <a:buNone/>
            </a:pPr>
            <a:r>
              <a:t/>
            </a:r>
            <a:endParaRPr sz="1117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/>
        </p:nvSpPr>
        <p:spPr>
          <a:xfrm>
            <a:off x="583250" y="800725"/>
            <a:ext cx="7453500" cy="39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roxima Nova"/>
                <a:ea typeface="Proxima Nova"/>
                <a:cs typeface="Proxima Nova"/>
                <a:sym typeface="Proxima Nova"/>
              </a:rPr>
              <a:t>Inheritance</a:t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1" name="Google Shape;18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7725" y="1767447"/>
            <a:ext cx="4973276" cy="259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What is a Prototype?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423300" y="2018875"/>
            <a:ext cx="8479800" cy="18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</a:rPr>
              <a:t>A</a:t>
            </a:r>
            <a:r>
              <a:rPr lang="en" sz="2200">
                <a:solidFill>
                  <a:srgbClr val="000000"/>
                </a:solidFill>
              </a:rPr>
              <a:t>n original model on which something is patterned.</a:t>
            </a:r>
            <a:endParaRPr sz="3962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117">
              <a:solidFill>
                <a:srgbClr val="000000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875" y="3109826"/>
            <a:ext cx="3016125" cy="160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423300" y="2018875"/>
            <a:ext cx="8479800" cy="18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solidFill>
                  <a:srgbClr val="000000"/>
                </a:solidFill>
              </a:rPr>
              <a:t>Lets create a simple object </a:t>
            </a:r>
            <a:r>
              <a:rPr lang="en" sz="1800">
                <a:solidFill>
                  <a:srgbClr val="000000"/>
                </a:solidFill>
              </a:rPr>
              <a:t>and see what a prototype is in Js.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i="1" lang="en" sz="1800">
                <a:solidFill>
                  <a:srgbClr val="000000"/>
                </a:solidFill>
              </a:rPr>
              <a:t>var objectA = {}</a:t>
            </a:r>
            <a:endParaRPr i="1"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SzPts val="661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SzPts val="661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75000"/>
              </a:lnSpc>
              <a:spcBef>
                <a:spcPts val="1200"/>
              </a:spcBef>
              <a:spcAft>
                <a:spcPts val="1200"/>
              </a:spcAft>
              <a:buSzPts val="661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423300" y="2018875"/>
            <a:ext cx="8479800" cy="18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6">
                <a:solidFill>
                  <a:srgbClr val="000000"/>
                </a:solidFill>
              </a:rPr>
              <a:t>Lets create a simple object </a:t>
            </a:r>
            <a:r>
              <a:rPr lang="en" sz="3806">
                <a:solidFill>
                  <a:srgbClr val="000000"/>
                </a:solidFill>
                <a:highlight>
                  <a:schemeClr val="accent6"/>
                </a:highlight>
              </a:rPr>
              <a:t>using another object</a:t>
            </a:r>
            <a:r>
              <a:rPr lang="en" sz="3806">
                <a:solidFill>
                  <a:srgbClr val="000000"/>
                </a:solidFill>
              </a:rPr>
              <a:t> and see what a prototype is in Js.</a:t>
            </a:r>
            <a:endParaRPr sz="3806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3175">
                <a:solidFill>
                  <a:srgbClr val="000000"/>
                </a:solidFill>
              </a:rPr>
              <a:t>v</a:t>
            </a:r>
            <a:r>
              <a:rPr i="1" lang="en" sz="3175">
                <a:solidFill>
                  <a:srgbClr val="000000"/>
                </a:solidFill>
              </a:rPr>
              <a:t>ar objectB = Object.create(objectA)</a:t>
            </a:r>
            <a:endParaRPr i="1" sz="3175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ct val="76286"/>
              <a:buNone/>
            </a:pPr>
            <a:r>
              <a:t/>
            </a:r>
            <a:endParaRPr sz="1117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[[Prototype]]?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423300" y="2018875"/>
            <a:ext cx="847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>
                <a:solidFill>
                  <a:srgbClr val="000000"/>
                </a:solidFill>
              </a:rPr>
              <a:t>Points to original model (prototype) from which it is built from.</a:t>
            </a:r>
            <a:endParaRPr sz="9562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ct val="76286"/>
              <a:buNone/>
            </a:pPr>
            <a:r>
              <a:t/>
            </a:r>
            <a:endParaRPr sz="1117">
              <a:solidFill>
                <a:srgbClr val="000000"/>
              </a:solidFill>
            </a:endParaRPr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875" y="3109826"/>
            <a:ext cx="3016125" cy="160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2350" y="2747575"/>
            <a:ext cx="3196000" cy="2129826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4705450" y="3432713"/>
            <a:ext cx="583200" cy="9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80B4E3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👈</a:t>
            </a:r>
            <a:endParaRPr sz="2600">
              <a:solidFill>
                <a:srgbClr val="80B4E3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32100" y="1336800"/>
            <a:ext cx="8479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61">
                <a:solidFill>
                  <a:srgbClr val="000000"/>
                </a:solidFill>
              </a:rPr>
              <a:t>In Js, a </a:t>
            </a:r>
            <a:r>
              <a:rPr lang="en" sz="8061">
                <a:solidFill>
                  <a:srgbClr val="000000"/>
                </a:solidFill>
                <a:highlight>
                  <a:schemeClr val="accent6"/>
                </a:highlight>
              </a:rPr>
              <a:t>prototype can also have a prototype</a:t>
            </a:r>
            <a:r>
              <a:rPr lang="en" sz="8061">
                <a:solidFill>
                  <a:srgbClr val="000000"/>
                </a:solidFill>
              </a:rPr>
              <a:t> hence creating a prototype chain.</a:t>
            </a:r>
            <a:endParaRPr sz="9162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ct val="76286"/>
              <a:buNone/>
            </a:pPr>
            <a:r>
              <a:t/>
            </a:r>
            <a:endParaRPr sz="1117">
              <a:solidFill>
                <a:srgbClr val="000000"/>
              </a:solidFill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375" y="3174450"/>
            <a:ext cx="1913651" cy="127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7525" y="3246188"/>
            <a:ext cx="2123950" cy="1132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9050" y="3143000"/>
            <a:ext cx="2009750" cy="133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/>
        </p:nvSpPr>
        <p:spPr>
          <a:xfrm>
            <a:off x="6263125" y="3416088"/>
            <a:ext cx="583200" cy="9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80B4E3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👈</a:t>
            </a:r>
            <a:endParaRPr sz="2600">
              <a:solidFill>
                <a:srgbClr val="80B4E3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2852675" y="3432713"/>
            <a:ext cx="583200" cy="9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80B4E3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👈</a:t>
            </a:r>
            <a:endParaRPr sz="2600">
              <a:solidFill>
                <a:srgbClr val="80B4E3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423300" y="2018875"/>
            <a:ext cx="8479800" cy="18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61">
                <a:solidFill>
                  <a:srgbClr val="000000"/>
                </a:solidFill>
              </a:rPr>
              <a:t>In Js, </a:t>
            </a:r>
            <a:r>
              <a:rPr lang="en" sz="2861">
                <a:solidFill>
                  <a:srgbClr val="000000"/>
                </a:solidFill>
                <a:highlight>
                  <a:schemeClr val="accent6"/>
                </a:highlight>
              </a:rPr>
              <a:t>it’s better to borrow</a:t>
            </a:r>
            <a:r>
              <a:rPr lang="en" sz="2861">
                <a:solidFill>
                  <a:srgbClr val="000000"/>
                </a:solidFill>
              </a:rPr>
              <a:t>, than own a property or method.</a:t>
            </a:r>
            <a:endParaRPr sz="3962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ct val="76286"/>
              <a:buNone/>
            </a:pPr>
            <a:r>
              <a:t/>
            </a:r>
            <a:endParaRPr sz="1117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432425" y="1097800"/>
            <a:ext cx="8479800" cy="18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61">
                <a:solidFill>
                  <a:srgbClr val="000000"/>
                </a:solidFill>
              </a:rPr>
              <a:t>Using Prototype </a:t>
            </a:r>
            <a:r>
              <a:rPr lang="en" sz="2861">
                <a:solidFill>
                  <a:srgbClr val="000000"/>
                </a:solidFill>
                <a:highlight>
                  <a:schemeClr val="accent6"/>
                </a:highlight>
              </a:rPr>
              <a:t>we can create a blueprint from which we can borrow.</a:t>
            </a:r>
            <a:endParaRPr sz="3962">
              <a:solidFill>
                <a:srgbClr val="000000"/>
              </a:solidFill>
              <a:highlight>
                <a:schemeClr val="accent6"/>
              </a:highlight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ct val="29787"/>
              <a:buNone/>
            </a:pPr>
            <a:r>
              <a:t/>
            </a:r>
            <a:endParaRPr sz="2861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ct val="76286"/>
              <a:buNone/>
            </a:pPr>
            <a:r>
              <a:t/>
            </a:r>
            <a:endParaRPr sz="1117">
              <a:solidFill>
                <a:srgbClr val="000000"/>
              </a:solidFill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9500" y="1827375"/>
            <a:ext cx="2838850" cy="283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